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56" r:id="rId30"/>
    <p:sldId id="292" r:id="rId31"/>
    <p:sldId id="293" r:id="rId32"/>
    <p:sldId id="294" r:id="rId33"/>
    <p:sldId id="295" r:id="rId34"/>
    <p:sldId id="270" r:id="rId35"/>
    <p:sldId id="271" r:id="rId36"/>
    <p:sldId id="272" r:id="rId37"/>
    <p:sldId id="296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F1B6A-89D4-418C-B486-93A3BEFE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DFB7A0-843F-4867-A04B-E9FAA464F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F85570-D771-4648-A0FB-E7506E91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9810FA-5AD4-493E-A524-7F3C67B8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819FFC-2363-4B8B-B3AD-22740C4A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3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BEF1E-5998-4068-961C-55FE7E31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2CDFB4-43B8-42C8-B9C6-95003D7C4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F78C93-BA0A-4EFA-AF1D-BB13F8FC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969D12-F646-4AAB-9F53-2CC2A8D0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44F91F-CEC2-4310-8B3E-DD9817DD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2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538CEA8-EEC1-4620-A1F1-753F0042B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0C8040-2271-42B9-B7AF-AC308F0CA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30895-5799-4113-B888-B7184320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2CFCA7-A084-4116-9952-B7A73E9E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A41E9F-B360-4AB8-909F-4AEA12FC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3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BF968-6514-41D4-AE85-1227B6A5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39BCB-CF14-4084-A34F-3A0F05AC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F49044-B246-4328-8DC5-CC35923E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DEAC3-DA00-42BB-90C7-14E49DD0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1B4F0-C96A-4546-9559-45B8FECB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4B55F-5328-4130-952A-BA797343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55114-A33F-4D9A-8A5D-E2291836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61C71-C301-4743-B5B9-B9C5DB2A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5B336-8096-464F-A38C-2152DAC6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19CD3-6C45-443D-8704-3E8432E8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56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48A6B-7BBE-46DF-AEE7-66D76198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687477-81A2-468A-B81C-62A1E6381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1AA929-E5C8-4DCB-8CD2-20A41D5D5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2A3078-97F5-4319-9EF5-B1ECB3BC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CA70FE-0554-4636-9C66-02B04C31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F1F8C3-5548-49A2-99F1-31A23D85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4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BB716-1783-45BF-B60A-1B2823F5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10145C-11F0-482E-AA4F-89ED563E2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8E7741-B94F-459C-A152-062AC914D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4794E0-FEE5-4FE0-9F3B-F14466F41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EFF444C-6D90-4DFD-9963-EA7506EB6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78CCDE-85AB-48EB-9C8A-2903A208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AE8B8F-08E1-43D0-A340-7508CB5B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83B84A-831D-41D6-8F4F-BB9B83D9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09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9D638-4AED-494A-968B-3BC702B2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7CBEDE-8F98-461D-8F62-0449B6E4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1DC14B-A378-4CF0-AB99-D78D2F96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DBE51F-2C9A-49A2-90CD-5A616D78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7AD891-6F8D-49AF-AA3F-F943449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918AB2-1B6B-437A-A6C8-DAA372B4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352B8A-2C98-4290-9A6E-034837A1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34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069E1-59DF-4D14-A9C6-1F23B352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2A456D-FAC8-4228-AE67-500C61E4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FFB993-58A9-4427-B9D4-B3563EC63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475620-E5BE-4723-B78D-DA4335DE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9B33FF-AE98-49AC-B1EA-D6BA2181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1D5AD0-DFD2-46B3-AB4C-DA03BEC4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78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979DE-75AB-4D3B-8FD5-4323E5C7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EDD687-6840-48C0-8FA8-C5CFCE853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0BAD15-82C8-4ED5-8B0F-21D341622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0B003B-5A20-4E4D-B455-9A23EF18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C0D57-6BA0-49F0-B1E9-C5E3F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AEA26B-21BB-449F-9118-E83464C3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09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BFD98-EA09-407E-8C58-20E3D588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B89A78-4A49-4E67-82B7-F0E72EAF8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D5412D-5C66-4D75-B7F5-6742CBF3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B0C42-79B6-4AFF-8318-2238F7B37055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4EDE3F-C209-4F09-9348-EB0FCEBCD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0E652-95A2-4EFB-B1AF-A38CF540C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E0B0-DDC5-40BF-92B8-F74E50E95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50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Alyona\ENGLISH\Lessons\144\2 form\2020 2\Новая папка\ea678cec0cff461b477f5d9175537a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7488" y="476672"/>
            <a:ext cx="9139944" cy="6093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60648"/>
            <a:ext cx="1944216" cy="248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888" y="476672"/>
            <a:ext cx="307099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680177" y="2060849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flag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F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f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</a:t>
            </a:r>
            <a:r>
              <a:rPr lang="ru-RU" sz="4000" dirty="0">
                <a:latin typeface="Geometr706 BlkCn BT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Geometr706 BlkCn BT" pitchFamily="34" charset="0"/>
                <a:cs typeface="Arial" pitchFamily="34" charset="0"/>
              </a:rPr>
              <a:t>flag 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841" y="2924944"/>
            <a:ext cx="317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flag – </a:t>
            </a:r>
            <a:r>
              <a:rPr lang="ru-RU" sz="4000" dirty="0">
                <a:latin typeface="Bahnschrift" pitchFamily="34" charset="0"/>
              </a:rPr>
              <a:t>флаг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60648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1905" y="692696"/>
            <a:ext cx="309392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680176" y="2060849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glass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G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g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</a:t>
            </a:r>
            <a:r>
              <a:rPr lang="ru-RU" sz="4000" dirty="0">
                <a:latin typeface="Geometr706 BlkCn BT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Geometr706 BlkCn BT" pitchFamily="34" charset="0"/>
                <a:cs typeface="Arial" pitchFamily="34" charset="0"/>
              </a:rPr>
              <a:t>glass 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841" y="2924944"/>
            <a:ext cx="3919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glass – </a:t>
            </a:r>
            <a:r>
              <a:rPr lang="ru-RU" sz="4000" dirty="0">
                <a:latin typeface="Bahnschrift" pitchFamily="34" charset="0"/>
              </a:rPr>
              <a:t>стакан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260648"/>
            <a:ext cx="18831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5" y="404664"/>
            <a:ext cx="2660575" cy="24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320136" y="2132857"/>
            <a:ext cx="141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horse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Geometr706 BlkCn BT" pitchFamily="34" charset="0"/>
                <a:cs typeface="Arial" pitchFamily="34" charset="0"/>
              </a:rPr>
              <a:t>Н</a:t>
            </a:r>
            <a:endParaRPr lang="en-US" sz="4000" dirty="0">
              <a:latin typeface="Geometr706 BlkCn BT" pitchFamily="34" charset="0"/>
              <a:cs typeface="Arial" pitchFamily="34" charset="0"/>
            </a:endParaRP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h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</a:t>
            </a:r>
            <a:r>
              <a:rPr lang="ru-RU" sz="4000" dirty="0">
                <a:latin typeface="Geometr706 BlkCn BT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Geometr706 BlkCn BT" pitchFamily="34" charset="0"/>
                <a:cs typeface="Arial" pitchFamily="34" charset="0"/>
              </a:rPr>
              <a:t>horse 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841" y="2924944"/>
            <a:ext cx="4195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horse – </a:t>
            </a:r>
            <a:r>
              <a:rPr lang="ru-RU" sz="4000" dirty="0">
                <a:latin typeface="Bahnschrift" pitchFamily="34" charset="0"/>
              </a:rPr>
              <a:t>лошадь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1" y="620688"/>
            <a:ext cx="184826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1504" y="2708148"/>
            <a:ext cx="2149472" cy="21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3833" y="0"/>
            <a:ext cx="2134595" cy="201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5761" y="3573016"/>
            <a:ext cx="17445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5921" y="4293097"/>
            <a:ext cx="1870277" cy="197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04112" y="116632"/>
            <a:ext cx="2011164" cy="230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36161" y="4221089"/>
            <a:ext cx="2153469" cy="215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26912" y="2204864"/>
            <a:ext cx="184108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72065" y="476673"/>
            <a:ext cx="1768433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An </a:t>
            </a:r>
            <a:r>
              <a:rPr lang="en-US" sz="4800" b="1" dirty="0">
                <a:solidFill>
                  <a:srgbClr val="FF0000"/>
                </a:solidFill>
                <a:latin typeface="Geometr706 BlkCn BT" pitchFamily="34" charset="0"/>
              </a:rPr>
              <a:t>a</a:t>
            </a:r>
            <a:r>
              <a:rPr lang="en-US" sz="4800" b="1" dirty="0">
                <a:latin typeface="Geometr706 BlkCn BT" pitchFamily="34" charset="0"/>
              </a:rPr>
              <a:t>nt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24192" y="3140969"/>
            <a:ext cx="155683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bed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3752" y="1700809"/>
            <a:ext cx="1418978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cat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6040" y="1844825"/>
            <a:ext cx="1563248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dog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713" y="3140969"/>
            <a:ext cx="185820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An </a:t>
            </a:r>
            <a:r>
              <a:rPr lang="en-US" sz="4800" b="1" dirty="0">
                <a:solidFill>
                  <a:srgbClr val="FF0000"/>
                </a:solidFill>
                <a:latin typeface="Geometr706 BlkCn BT" pitchFamily="34" charset="0"/>
              </a:rPr>
              <a:t>e</a:t>
            </a:r>
            <a:r>
              <a:rPr lang="en-US" sz="4800" b="1" dirty="0">
                <a:latin typeface="Geometr706 BlkCn BT" pitchFamily="34" charset="0"/>
              </a:rPr>
              <a:t>gg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3952" y="4365105"/>
            <a:ext cx="1616148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flag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1585" y="404665"/>
            <a:ext cx="194636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glass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9777" y="5589241"/>
            <a:ext cx="2024913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atin typeface="Geometr706 BlkCn BT" pitchFamily="34" charset="0"/>
              </a:rPr>
              <a:t>A horse</a:t>
            </a:r>
            <a:endParaRPr lang="ru-RU" sz="48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764704"/>
            <a:ext cx="2304256" cy="21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116633"/>
            <a:ext cx="2232248" cy="224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65" y="332656"/>
            <a:ext cx="198517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1" y="1772816"/>
            <a:ext cx="191229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68208" y="3933057"/>
            <a:ext cx="1728192" cy="216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0016" y="4509120"/>
            <a:ext cx="168831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63752" y="4293096"/>
            <a:ext cx="2232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19536" y="3068960"/>
            <a:ext cx="18831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lyona\ENGLISH\Lessons\144\2\sportlight\2021\pic\донут-морозя-верхние-latters-g-h-i-шрифт-donuts-алфавит-пекарни-сладкий-139631708.jpg"/>
          <p:cNvPicPr>
            <a:picLocks noChangeAspect="1" noChangeArrowheads="1"/>
          </p:cNvPicPr>
          <p:nvPr/>
        </p:nvPicPr>
        <p:blipFill>
          <a:blip r:embed="rId2" cstate="print"/>
          <a:srcRect l="79291" t="5831" b="15914"/>
          <a:stretch>
            <a:fillRect/>
          </a:stretch>
        </p:blipFill>
        <p:spPr bwMode="auto">
          <a:xfrm>
            <a:off x="2063552" y="0"/>
            <a:ext cx="1944216" cy="3742836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32" y="332656"/>
            <a:ext cx="3049230" cy="263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176121" y="1916832"/>
            <a:ext cx="1228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Geometr706 BlkCn BT" pitchFamily="34" charset="0"/>
              </a:rPr>
              <a:t>i</a:t>
            </a:r>
            <a:r>
              <a:rPr lang="en-US" sz="6600" b="1" dirty="0">
                <a:latin typeface="Geometr706 BlkCn BT" pitchFamily="34" charset="0"/>
              </a:rPr>
              <a:t>nk</a:t>
            </a:r>
            <a:endParaRPr lang="ru-RU" sz="66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3832" y="3212976"/>
            <a:ext cx="201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Basil Regular" pitchFamily="18" charset="-52"/>
                <a:ea typeface="Basil Regular" pitchFamily="18" charset="-52"/>
                <a:cs typeface="Arial" pitchFamily="34" charset="0"/>
              </a:rPr>
              <a:t>I</a:t>
            </a:r>
          </a:p>
          <a:p>
            <a:r>
              <a:rPr lang="en-US" sz="6000" b="1" dirty="0">
                <a:solidFill>
                  <a:srgbClr val="FF0000"/>
                </a:solidFill>
                <a:latin typeface="Basil Regular" pitchFamily="18" charset="-52"/>
                <a:ea typeface="Basil Regular" pitchFamily="18" charset="-52"/>
                <a:cs typeface="Arial" pitchFamily="34" charset="0"/>
              </a:rPr>
              <a:t>i</a:t>
            </a:r>
          </a:p>
          <a:p>
            <a:r>
              <a:rPr lang="en-US" sz="6000" b="1" dirty="0">
                <a:latin typeface="Basil Regular" pitchFamily="18" charset="-52"/>
                <a:ea typeface="Basil Regular" pitchFamily="18" charset="-52"/>
                <a:cs typeface="Arial" pitchFamily="34" charset="0"/>
              </a:rPr>
              <a:t>ink</a:t>
            </a:r>
            <a:endParaRPr lang="ru-RU" sz="6000" b="1" dirty="0">
              <a:latin typeface="Basil Regular" pitchFamily="18" charset="-52"/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lyona\ENGLISH\Lessons\144\2\sportlight\2021\pic\donut-icing-upper-latters-j-k-l-font-donuts-bakery-sweet-alphabet-b-c-isolated-white-background-vector-illustration-139631557.jpg"/>
          <p:cNvPicPr>
            <a:picLocks noChangeAspect="1" noChangeArrowheads="1"/>
          </p:cNvPicPr>
          <p:nvPr/>
        </p:nvPicPr>
        <p:blipFill>
          <a:blip r:embed="rId2" cstate="print"/>
          <a:srcRect l="3827" t="11153" r="72548" b="17673"/>
          <a:stretch>
            <a:fillRect/>
          </a:stretch>
        </p:blipFill>
        <p:spPr bwMode="auto">
          <a:xfrm>
            <a:off x="1991545" y="260648"/>
            <a:ext cx="2544283" cy="3816424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872" y="476672"/>
            <a:ext cx="329514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464152" y="2564905"/>
            <a:ext cx="1324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Geometr706 BlkCn BT" pitchFamily="34" charset="0"/>
              </a:rPr>
              <a:t>A jug</a:t>
            </a:r>
            <a:endParaRPr lang="ru-RU" sz="44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7848" y="3429000"/>
            <a:ext cx="3024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J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j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jug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871864" y="3717032"/>
            <a:ext cx="28803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lyona\ENGLISH\Lessons\144\2\sportlight\2021\pic\donut-icing-upper-latters-j-k-l-font-donuts-bakery-sweet-alphabet-b-c-isolated-white-background-vector-illustration-139631557.jpg"/>
          <p:cNvPicPr>
            <a:picLocks noChangeAspect="1" noChangeArrowheads="1"/>
          </p:cNvPicPr>
          <p:nvPr/>
        </p:nvPicPr>
        <p:blipFill>
          <a:blip r:embed="rId2" cstate="print"/>
          <a:srcRect l="27936" t="7977" r="35150" b="18113"/>
          <a:stretch>
            <a:fillRect/>
          </a:stretch>
        </p:blipFill>
        <p:spPr bwMode="auto">
          <a:xfrm>
            <a:off x="1703512" y="188640"/>
            <a:ext cx="3000334" cy="3240360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5880" y="620688"/>
            <a:ext cx="414950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27848" y="3501008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cs typeface="Arial" pitchFamily="34" charset="0"/>
              </a:rPr>
              <a:t>K</a:t>
            </a:r>
          </a:p>
          <a:p>
            <a:r>
              <a:rPr lang="en-US" sz="6000" b="1" i="1" dirty="0">
                <a:cs typeface="Arial" pitchFamily="34" charset="0"/>
              </a:rPr>
              <a:t>k</a:t>
            </a:r>
          </a:p>
          <a:p>
            <a:r>
              <a:rPr lang="en-US" sz="6000" b="1" i="1" dirty="0">
                <a:cs typeface="Arial" pitchFamily="34" charset="0"/>
              </a:rPr>
              <a:t>a</a:t>
            </a:r>
            <a:r>
              <a:rPr lang="ru-RU" sz="6000" b="1" i="1" dirty="0">
                <a:cs typeface="Arial" pitchFamily="34" charset="0"/>
              </a:rPr>
              <a:t> </a:t>
            </a:r>
            <a:r>
              <a:rPr lang="en-US" sz="6000" b="1" i="1" dirty="0">
                <a:cs typeface="Arial" pitchFamily="34" charset="0"/>
              </a:rPr>
              <a:t>kangaroo </a:t>
            </a:r>
            <a:endParaRPr lang="ru-RU" sz="6000" b="1" i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Alyona\ENGLISH\Lessons\144\2\sportlight\2021\pic\donut-icing-upper-latters-j-k-l-font-donuts-bakery-sweet-alphabet-b-c-isolated-white-background-vector-illustration-139631557.jpg"/>
          <p:cNvPicPr>
            <a:picLocks noChangeAspect="1" noChangeArrowheads="1"/>
          </p:cNvPicPr>
          <p:nvPr/>
        </p:nvPicPr>
        <p:blipFill>
          <a:blip r:embed="rId2" cstate="print"/>
          <a:srcRect l="65840" t="8645" r="3153" b="17444"/>
          <a:stretch>
            <a:fillRect/>
          </a:stretch>
        </p:blipFill>
        <p:spPr bwMode="auto">
          <a:xfrm>
            <a:off x="1631504" y="1"/>
            <a:ext cx="2808312" cy="3610687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5880" y="332656"/>
            <a:ext cx="390357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55840" y="3645024"/>
            <a:ext cx="259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L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l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lamp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lyona\ENGLISH\Lessons\144\2 form\2020 2\Новая папка\depositphotos_101476000-stock-illustration-sweet-donuts-vintage-sweet-fo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1" y="0"/>
            <a:ext cx="6858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Alyona\ENGLISH\Lessons\144\2\sportlight\2021\pic\ð-oð½ñƒñ‚-ð¼oñ€oð·ñ_-ð²ðµñ€ñ…ð½ð¸ðµ-latters-m-n-o-ñˆñ€ð¸ñ„ñ‚-donuts-ð°ð»ñ„ð°ð²ð¸ñ‚-ð¿ðµðºð°ñ€ð½ð¸-ñ_ð»ð°ð-ðºð¸ð¹-139631437.jpg"/>
          <p:cNvPicPr>
            <a:picLocks noChangeAspect="1" noChangeArrowheads="1"/>
          </p:cNvPicPr>
          <p:nvPr/>
        </p:nvPicPr>
        <p:blipFill>
          <a:blip r:embed="rId2" cstate="print"/>
          <a:srcRect l="4067" t="8533" r="60496" b="21887"/>
          <a:stretch>
            <a:fillRect/>
          </a:stretch>
        </p:blipFill>
        <p:spPr bwMode="auto">
          <a:xfrm>
            <a:off x="1775521" y="188640"/>
            <a:ext cx="3950153" cy="3456384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4032" y="836712"/>
            <a:ext cx="3240360" cy="239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55840" y="3573016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M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m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mouse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lyona\ENGLISH\Lessons\144\2\sportlight\2021\pic\ð-oð½ñƒñ‚-ð¼oñ€oð·ñ_-ð²ðµñ€ñ…ð½ð¸ðµ-latters-m-n-o-ñˆñ€ð¸ñ„ñ‚-donuts-ð°ð»ñ„ð°ð²ð¸ñ‚-ð¿ðµðºð°ñ€ð½ð¸-ñ_ð»ð°ð-ðºð¸ð¹-139631437.jpg"/>
          <p:cNvPicPr>
            <a:picLocks noChangeAspect="1" noChangeArrowheads="1"/>
          </p:cNvPicPr>
          <p:nvPr/>
        </p:nvPicPr>
        <p:blipFill>
          <a:blip r:embed="rId2" cstate="print"/>
          <a:srcRect l="39543" t="7203" r="32403" b="23217"/>
          <a:stretch>
            <a:fillRect/>
          </a:stretch>
        </p:blipFill>
        <p:spPr bwMode="auto">
          <a:xfrm>
            <a:off x="1703512" y="260648"/>
            <a:ext cx="2931754" cy="324036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985" y="980728"/>
            <a:ext cx="348150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15880" y="3429000"/>
            <a:ext cx="3024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N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n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nest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Alyona\ENGLISH\Lessons\144\2\sportlight\2021\pic\ð-oð½ñƒñ‚-ð¼oñ€oð·ñ_-ð²ðµñ€ñ…ð½ð¸ðµ-latters-m-n-o-ñˆñ€ð¸ñ„ñ‚-donuts-ð°ð»ñ„ð°ð²ð¸ñ‚-ð¿ðµðºð°ñ€ð½ð¸-ñ_ð»ð°ð-ðºð¸ð¹-139631437.jpg"/>
          <p:cNvPicPr>
            <a:picLocks noChangeAspect="1" noChangeArrowheads="1"/>
          </p:cNvPicPr>
          <p:nvPr/>
        </p:nvPicPr>
        <p:blipFill>
          <a:blip r:embed="rId2" cstate="print"/>
          <a:srcRect l="67921" t="9940" b="23794"/>
          <a:stretch>
            <a:fillRect/>
          </a:stretch>
        </p:blipFill>
        <p:spPr bwMode="auto">
          <a:xfrm>
            <a:off x="1847527" y="332656"/>
            <a:ext cx="3441750" cy="3168352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620688"/>
            <a:ext cx="4053681" cy="24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55840" y="3429000"/>
            <a:ext cx="388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rgbClr val="FF0000"/>
                </a:solidFill>
                <a:ea typeface="Basil Regular" pitchFamily="18" charset="-52"/>
                <a:cs typeface="Arial" pitchFamily="34" charset="0"/>
              </a:rPr>
              <a:t>O</a:t>
            </a:r>
          </a:p>
          <a:p>
            <a:r>
              <a:rPr lang="en-US" sz="6000" b="1" i="1" dirty="0">
                <a:solidFill>
                  <a:srgbClr val="FF0000"/>
                </a:solidFill>
                <a:ea typeface="Basil Regular" pitchFamily="18" charset="-52"/>
                <a:cs typeface="Arial" pitchFamily="34" charset="0"/>
              </a:rPr>
              <a:t>o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An orange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Alyona\ENGLISH\Lessons\144\2\sportlight\2021\pic\donut-icing-upper-latters-p-q-r-font-donuts-bakery-sweet-alphabet-donut-alphabet-latters-b-c-isolated-donut-icing-upper-139631340.jpg"/>
          <p:cNvPicPr>
            <a:picLocks noChangeAspect="1" noChangeArrowheads="1"/>
          </p:cNvPicPr>
          <p:nvPr/>
        </p:nvPicPr>
        <p:blipFill>
          <a:blip r:embed="rId2" cstate="print"/>
          <a:srcRect t="13116" r="67874" b="21404"/>
          <a:stretch>
            <a:fillRect/>
          </a:stretch>
        </p:blipFill>
        <p:spPr bwMode="auto">
          <a:xfrm>
            <a:off x="1775520" y="404664"/>
            <a:ext cx="3275907" cy="3312368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040" y="764705"/>
            <a:ext cx="2806482" cy="24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99856" y="3212976"/>
            <a:ext cx="201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P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p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pin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lyona\ENGLISH\Lessons\144\2\sportlight\2021\pic\donut-icing-upper-latters-p-q-r-font-donuts-bakery-sweet-alphabet-donut-alphabet-latters-b-c-isolated-donut-icing-upper-139631340.jpg"/>
          <p:cNvPicPr>
            <a:picLocks noChangeAspect="1" noChangeArrowheads="1"/>
          </p:cNvPicPr>
          <p:nvPr/>
        </p:nvPicPr>
        <p:blipFill>
          <a:blip r:embed="rId2" cstate="print"/>
          <a:srcRect l="34000" t="8124" r="33516" b="20444"/>
          <a:stretch>
            <a:fillRect/>
          </a:stretch>
        </p:blipFill>
        <p:spPr bwMode="auto">
          <a:xfrm>
            <a:off x="1919536" y="260648"/>
            <a:ext cx="3102345" cy="3384377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1905" y="404664"/>
            <a:ext cx="3050639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231904" y="3429000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Q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q</a:t>
            </a:r>
          </a:p>
          <a:p>
            <a:r>
              <a:rPr lang="en-US" sz="6000" b="1" i="1" dirty="0">
                <a:ea typeface="Basil Regular" pitchFamily="18" charset="-52"/>
                <a:cs typeface="Arial" pitchFamily="34" charset="0"/>
              </a:rPr>
              <a:t>A queen</a:t>
            </a:r>
            <a:endParaRPr lang="ru-RU" sz="6000" b="1" i="1" dirty="0">
              <a:ea typeface="Basil Regular" pitchFamily="18" charset="-5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70" decel="100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70" decel="100000"/>
                                        <p:tgtEl>
                                          <p:spTgt spid="921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3593" y="260648"/>
            <a:ext cx="7428637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FF0000"/>
                </a:solidFill>
                <a:latin typeface="Bahnschrift SemiLight SemiConde" pitchFamily="34" charset="0"/>
              </a:rPr>
              <a:t>Aa</a:t>
            </a:r>
            <a:r>
              <a:rPr lang="en-US" sz="8000" b="1" dirty="0">
                <a:latin typeface="Bahnschrift SemiLight SemiConde" pitchFamily="34" charset="0"/>
              </a:rPr>
              <a:t>   Bb   Cc   </a:t>
            </a:r>
            <a:r>
              <a:rPr lang="en-US" sz="8000" b="1" dirty="0" err="1">
                <a:latin typeface="Bahnschrift SemiLight SemiConde" pitchFamily="34" charset="0"/>
              </a:rPr>
              <a:t>Dd</a:t>
            </a:r>
            <a:r>
              <a:rPr lang="en-US" sz="8000" b="1" dirty="0">
                <a:latin typeface="Bahnschrift SemiLight SemiConde" pitchFamily="34" charset="0"/>
              </a:rPr>
              <a:t>    </a:t>
            </a:r>
          </a:p>
          <a:p>
            <a:r>
              <a:rPr lang="en-US" sz="8000" b="1" dirty="0" err="1">
                <a:solidFill>
                  <a:srgbClr val="FF0000"/>
                </a:solidFill>
                <a:latin typeface="Bahnschrift SemiLight SemiConde" pitchFamily="34" charset="0"/>
              </a:rPr>
              <a:t>Ee</a:t>
            </a:r>
            <a:r>
              <a:rPr lang="en-US" sz="8000" b="1" dirty="0">
                <a:latin typeface="Bahnschrift SemiLight SemiConde" pitchFamily="34" charset="0"/>
              </a:rPr>
              <a:t>   Ff   </a:t>
            </a:r>
            <a:r>
              <a:rPr lang="en-US" sz="8000" b="1" dirty="0" err="1">
                <a:latin typeface="Bahnschrift SemiLight SemiConde" pitchFamily="34" charset="0"/>
              </a:rPr>
              <a:t>Gg</a:t>
            </a:r>
            <a:r>
              <a:rPr lang="en-US" sz="8000" b="1" dirty="0">
                <a:latin typeface="Bahnschrift SemiLight SemiConde" pitchFamily="34" charset="0"/>
              </a:rPr>
              <a:t>   </a:t>
            </a:r>
            <a:r>
              <a:rPr lang="en-US" sz="8000" b="1" dirty="0" err="1">
                <a:latin typeface="Bahnschrift SemiLight SemiConde" pitchFamily="34" charset="0"/>
              </a:rPr>
              <a:t>Hh</a:t>
            </a:r>
            <a:r>
              <a:rPr lang="en-US" sz="8000" b="1" dirty="0">
                <a:latin typeface="Bahnschrift SemiLight SemiConde" pitchFamily="34" charset="0"/>
              </a:rPr>
              <a:t>    </a:t>
            </a:r>
          </a:p>
          <a:p>
            <a:r>
              <a:rPr lang="en-US" sz="8000" b="1" dirty="0">
                <a:solidFill>
                  <a:srgbClr val="FF0000"/>
                </a:solidFill>
                <a:latin typeface="Bahnschrift SemiLight SemiConde" pitchFamily="34" charset="0"/>
              </a:rPr>
              <a:t>Ii</a:t>
            </a:r>
            <a:r>
              <a:rPr lang="en-US" sz="8000" b="1" dirty="0">
                <a:latin typeface="Bahnschrift SemiLight SemiConde" pitchFamily="34" charset="0"/>
              </a:rPr>
              <a:t>    </a:t>
            </a:r>
            <a:r>
              <a:rPr lang="en-US" sz="8000" b="1" dirty="0" err="1">
                <a:latin typeface="Bahnschrift SemiLight SemiConde" pitchFamily="34" charset="0"/>
              </a:rPr>
              <a:t>Jj</a:t>
            </a:r>
            <a:r>
              <a:rPr lang="en-US" sz="8000" b="1" dirty="0">
                <a:latin typeface="Bahnschrift SemiLight SemiConde" pitchFamily="34" charset="0"/>
              </a:rPr>
              <a:t>    </a:t>
            </a:r>
            <a:r>
              <a:rPr lang="en-US" sz="8000" b="1" dirty="0" err="1">
                <a:latin typeface="Bahnschrift SemiLight SemiConde" pitchFamily="34" charset="0"/>
              </a:rPr>
              <a:t>Kk</a:t>
            </a:r>
            <a:r>
              <a:rPr lang="en-US" sz="8000" b="1" dirty="0">
                <a:latin typeface="Bahnschrift SemiLight SemiConde" pitchFamily="34" charset="0"/>
              </a:rPr>
              <a:t>    </a:t>
            </a:r>
            <a:r>
              <a:rPr lang="en-US" sz="8000" b="1" dirty="0" err="1">
                <a:latin typeface="Bahnschrift SemiLight SemiConde" pitchFamily="34" charset="0"/>
              </a:rPr>
              <a:t>Ll</a:t>
            </a:r>
            <a:r>
              <a:rPr lang="en-US" sz="8000" b="1" dirty="0">
                <a:latin typeface="Bahnschrift SemiLight SemiConde" pitchFamily="34" charset="0"/>
              </a:rPr>
              <a:t>   </a:t>
            </a:r>
          </a:p>
          <a:p>
            <a:r>
              <a:rPr lang="en-US" sz="8000" b="1" dirty="0">
                <a:latin typeface="Bahnschrift SemiLight SemiConde" pitchFamily="34" charset="0"/>
              </a:rPr>
              <a:t>Mm   </a:t>
            </a:r>
            <a:r>
              <a:rPr lang="en-US" sz="8000" b="1" dirty="0" err="1">
                <a:latin typeface="Bahnschrift SemiLight SemiConde" pitchFamily="34" charset="0"/>
              </a:rPr>
              <a:t>Nn</a:t>
            </a:r>
            <a:r>
              <a:rPr lang="en-US" sz="8000" b="1" dirty="0">
                <a:latin typeface="Bahnschrift SemiLight SemiConde" pitchFamily="34" charset="0"/>
              </a:rPr>
              <a:t>   </a:t>
            </a:r>
            <a:r>
              <a:rPr lang="en-US" sz="8000" b="1" dirty="0" err="1">
                <a:solidFill>
                  <a:srgbClr val="FF0000"/>
                </a:solidFill>
                <a:latin typeface="Bahnschrift SemiLight SemiConde" pitchFamily="34" charset="0"/>
              </a:rPr>
              <a:t>Oo</a:t>
            </a:r>
            <a:r>
              <a:rPr lang="en-US" sz="8000" b="1" dirty="0">
                <a:latin typeface="Bahnschrift SemiLight SemiConde" pitchFamily="34" charset="0"/>
              </a:rPr>
              <a:t>   </a:t>
            </a:r>
          </a:p>
          <a:p>
            <a:r>
              <a:rPr lang="en-US" sz="8000" b="1" dirty="0">
                <a:latin typeface="Bahnschrift SemiLight SemiConde" pitchFamily="34" charset="0"/>
              </a:rPr>
              <a:t>Pp   </a:t>
            </a:r>
            <a:r>
              <a:rPr lang="en-US" sz="8000" b="1" dirty="0" err="1">
                <a:latin typeface="Bahnschrift SemiLight SemiConde" pitchFamily="34" charset="0"/>
              </a:rPr>
              <a:t>Qq</a:t>
            </a:r>
            <a:endParaRPr lang="ru-RU" sz="8000" b="1" dirty="0">
              <a:latin typeface="Bahnschrift SemiLight SemiConde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3832" y="4293097"/>
            <a:ext cx="2799164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queen</a:t>
            </a:r>
            <a:endParaRPr lang="ru-RU" sz="60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672064" y="1340769"/>
            <a:ext cx="3502882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An </a:t>
            </a:r>
            <a:r>
              <a:rPr lang="en-US" sz="6000" b="1" i="1" dirty="0">
                <a:solidFill>
                  <a:srgbClr val="FF0000"/>
                </a:solidFill>
              </a:rPr>
              <a:t>o</a:t>
            </a:r>
            <a:r>
              <a:rPr lang="en-US" sz="6000" b="1" i="1" dirty="0"/>
              <a:t>range</a:t>
            </a:r>
            <a:endParaRPr lang="ru-RU" sz="6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400257" y="4005065"/>
            <a:ext cx="1826141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pin</a:t>
            </a:r>
            <a:endParaRPr lang="ru-RU" sz="60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5517233"/>
            <a:ext cx="3502882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An </a:t>
            </a:r>
            <a:r>
              <a:rPr lang="en-US" sz="6000" b="1" i="1" dirty="0">
                <a:solidFill>
                  <a:srgbClr val="FF0000"/>
                </a:solidFill>
              </a:rPr>
              <a:t>o</a:t>
            </a:r>
            <a:r>
              <a:rPr lang="en-US" sz="6000" b="1" i="1" dirty="0"/>
              <a:t>range</a:t>
            </a:r>
            <a:endParaRPr lang="ru-RU" sz="60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575721" y="1628801"/>
            <a:ext cx="2169761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nest</a:t>
            </a:r>
            <a:endParaRPr lang="ru-RU" sz="60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00056" y="2708921"/>
            <a:ext cx="2937022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mouse</a:t>
            </a:r>
            <a:endParaRPr lang="ru-RU" sz="60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871864" y="188641"/>
            <a:ext cx="244490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lamp</a:t>
            </a:r>
            <a:endParaRPr lang="ru-RU" sz="60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9536" y="2996953"/>
            <a:ext cx="3878882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kangaroo</a:t>
            </a:r>
            <a:endParaRPr lang="ru-RU" sz="6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63552" y="332657"/>
            <a:ext cx="1834156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i="1" dirty="0"/>
              <a:t>A jug</a:t>
            </a:r>
            <a:endParaRPr lang="ru-RU" sz="6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4385896"/>
            <a:ext cx="2160240" cy="205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7290" y="2348880"/>
            <a:ext cx="2106367" cy="200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1544" y="1138436"/>
            <a:ext cx="2016224" cy="191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152" y="188640"/>
            <a:ext cx="227225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6080" y="4320986"/>
            <a:ext cx="2304256" cy="219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808" y="188640"/>
            <a:ext cx="204502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79576" y="3140968"/>
            <a:ext cx="2196511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80702" y="2276872"/>
            <a:ext cx="236458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188641"/>
            <a:ext cx="2016224" cy="217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5880" y="332657"/>
            <a:ext cx="2016224" cy="217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249" y="476673"/>
            <a:ext cx="1622143" cy="2142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5720" y="1700809"/>
            <a:ext cx="1693628" cy="24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872" y="4221089"/>
            <a:ext cx="2551440" cy="213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72264" y="3933057"/>
            <a:ext cx="1537830" cy="238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63552" y="4293097"/>
            <a:ext cx="2382810" cy="207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28049" y="2060849"/>
            <a:ext cx="2172023" cy="221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63752" y="3429000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ru-RU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48128" y="371703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endParaRPr lang="ru-RU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85020" y="585810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ru-RU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91944" y="198884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  <a:endParaRPr lang="ru-RU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904312" y="5733256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ru-RU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688288" y="191683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</a:t>
            </a:r>
            <a:endParaRPr lang="ru-RU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519936" y="571409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</a:t>
            </a:r>
            <a:endParaRPr lang="ru-RU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23592" y="1772816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0"/>
            <a:ext cx="367690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188640"/>
            <a:ext cx="270804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600056" y="2492897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itchFamily="66" charset="0"/>
              </a:rPr>
              <a:t>A rabbit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9857" y="3356992"/>
            <a:ext cx="400622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R</a:t>
            </a:r>
          </a:p>
          <a:p>
            <a:r>
              <a:rPr lang="en-US" sz="6600" b="1" dirty="0"/>
              <a:t>r</a:t>
            </a:r>
          </a:p>
          <a:p>
            <a:r>
              <a:rPr lang="en-US" sz="7200" b="1" dirty="0">
                <a:latin typeface="Comic Sans MS" pitchFamily="66" charset="0"/>
              </a:rPr>
              <a:t>A rabbit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764704"/>
            <a:ext cx="2304256" cy="21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116633"/>
            <a:ext cx="2232248" cy="224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65" y="332656"/>
            <a:ext cx="198517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1" y="1772816"/>
            <a:ext cx="191229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68208" y="3933057"/>
            <a:ext cx="1728192" cy="216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0016" y="4509120"/>
            <a:ext cx="168831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63752" y="4293096"/>
            <a:ext cx="2232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19536" y="3068960"/>
            <a:ext cx="18831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936" y="692696"/>
            <a:ext cx="304583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31723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608168" y="2492897"/>
            <a:ext cx="25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omic Sans MS" pitchFamily="66" charset="0"/>
              </a:rPr>
              <a:t>A snake</a:t>
            </a:r>
            <a:endParaRPr lang="ru-RU" sz="48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7848" y="2996952"/>
            <a:ext cx="37208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omic Sans MS" pitchFamily="66" charset="0"/>
              </a:rPr>
              <a:t>S</a:t>
            </a:r>
          </a:p>
          <a:p>
            <a:r>
              <a:rPr lang="en-US" sz="7200" b="1" dirty="0">
                <a:latin typeface="Comic Sans MS" pitchFamily="66" charset="0"/>
              </a:rPr>
              <a:t>s</a:t>
            </a:r>
          </a:p>
          <a:p>
            <a:r>
              <a:rPr lang="en-US" sz="7200" b="1" dirty="0">
                <a:latin typeface="Comic Sans MS" pitchFamily="66" charset="0"/>
              </a:rPr>
              <a:t>A snake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505" y="0"/>
            <a:ext cx="30124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0016" y="0"/>
            <a:ext cx="252028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600056" y="2492897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odoni Bk BT" pitchFamily="18" charset="0"/>
              </a:rPr>
              <a:t>A tree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7808" y="2996952"/>
            <a:ext cx="26003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T</a:t>
            </a:r>
          </a:p>
          <a:p>
            <a:r>
              <a:rPr lang="en-US" sz="7200" b="1" dirty="0"/>
              <a:t>t</a:t>
            </a:r>
          </a:p>
          <a:p>
            <a:r>
              <a:rPr lang="en-US" sz="8000" b="1" dirty="0">
                <a:latin typeface="Bodoni Bk BT" pitchFamily="18" charset="0"/>
              </a:rPr>
              <a:t>A tree</a:t>
            </a:r>
            <a:endParaRPr lang="ru-RU" sz="80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3952" y="260648"/>
            <a:ext cx="30008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536" y="188640"/>
            <a:ext cx="268613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91945" y="2420889"/>
            <a:ext cx="4919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itchFamily="66" charset="0"/>
              </a:rPr>
              <a:t>An </a:t>
            </a:r>
            <a:r>
              <a:rPr lang="en-US" sz="6000" b="1" dirty="0">
                <a:solidFill>
                  <a:srgbClr val="FF0000"/>
                </a:solidFill>
                <a:latin typeface="Comic Sans MS" pitchFamily="66" charset="0"/>
              </a:rPr>
              <a:t>u</a:t>
            </a:r>
            <a:r>
              <a:rPr lang="en-US" sz="6000" b="1" dirty="0">
                <a:latin typeface="Comic Sans MS" pitchFamily="66" charset="0"/>
              </a:rPr>
              <a:t>mbrella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9737" y="3068960"/>
            <a:ext cx="546976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U</a:t>
            </a:r>
          </a:p>
          <a:p>
            <a:r>
              <a:rPr lang="en-US" sz="6600" b="1" dirty="0">
                <a:solidFill>
                  <a:srgbClr val="FF0000"/>
                </a:solidFill>
              </a:rPr>
              <a:t>u</a:t>
            </a:r>
          </a:p>
          <a:p>
            <a:r>
              <a:rPr lang="en-US" sz="7200" b="1" dirty="0">
                <a:latin typeface="Comic Sans MS" pitchFamily="66" charset="0"/>
              </a:rPr>
              <a:t>An umbrella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188640"/>
            <a:ext cx="289472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476672"/>
            <a:ext cx="293739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519936" y="2132857"/>
            <a:ext cx="22268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odoni Bk BT" pitchFamily="18" charset="0"/>
              </a:rPr>
              <a:t>A vest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3752" y="2780928"/>
            <a:ext cx="240803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</a:t>
            </a:r>
          </a:p>
          <a:p>
            <a:r>
              <a:rPr lang="en-US" sz="6600" b="1" dirty="0"/>
              <a:t>v</a:t>
            </a:r>
          </a:p>
          <a:p>
            <a:r>
              <a:rPr lang="en-US" sz="7200" b="1" dirty="0">
                <a:latin typeface="Bodoni Bk BT" pitchFamily="18" charset="0"/>
              </a:rPr>
              <a:t>A vest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404664"/>
            <a:ext cx="296553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260648"/>
            <a:ext cx="370553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663952" y="2564905"/>
            <a:ext cx="3940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itchFamily="66" charset="0"/>
              </a:rPr>
              <a:t>A window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5761" y="2996952"/>
            <a:ext cx="42931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W</a:t>
            </a:r>
          </a:p>
          <a:p>
            <a:r>
              <a:rPr lang="en-US" sz="6600" b="1" dirty="0"/>
              <a:t>w</a:t>
            </a:r>
          </a:p>
          <a:p>
            <a:r>
              <a:rPr lang="en-US" sz="7200" b="1" dirty="0">
                <a:latin typeface="Comic Sans MS" pitchFamily="66" charset="0"/>
              </a:rPr>
              <a:t>A window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188640"/>
            <a:ext cx="328103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9" y="476672"/>
            <a:ext cx="295651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23992" y="2060849"/>
            <a:ext cx="2728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itchFamily="66" charset="0"/>
              </a:rPr>
              <a:t>A box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3793" y="2996952"/>
            <a:ext cx="283923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X</a:t>
            </a:r>
          </a:p>
          <a:p>
            <a:r>
              <a:rPr lang="en-US" sz="6600" b="1" dirty="0"/>
              <a:t>x</a:t>
            </a:r>
          </a:p>
          <a:p>
            <a:r>
              <a:rPr lang="en-US" sz="7200" b="1" dirty="0">
                <a:latin typeface="Comic Sans MS" pitchFamily="66" charset="0"/>
              </a:rPr>
              <a:t>A box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9976" y="0"/>
            <a:ext cx="2232248" cy="262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3512" y="188640"/>
            <a:ext cx="282189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75920" y="2492897"/>
            <a:ext cx="2459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odoni Bk BT" pitchFamily="18" charset="0"/>
              </a:rPr>
              <a:t>A </a:t>
            </a:r>
            <a:r>
              <a:rPr lang="en-US" sz="6000" b="1" dirty="0">
                <a:solidFill>
                  <a:srgbClr val="FF0000"/>
                </a:solidFill>
                <a:latin typeface="Bodoni Bk BT" pitchFamily="18" charset="0"/>
              </a:rPr>
              <a:t>y</a:t>
            </a:r>
            <a:r>
              <a:rPr lang="en-US" sz="6000" b="1" dirty="0">
                <a:latin typeface="Bodoni Bk BT" pitchFamily="18" charset="0"/>
              </a:rPr>
              <a:t>acht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728" y="3212976"/>
            <a:ext cx="291778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Bodoni Bk BT" pitchFamily="18" charset="0"/>
              </a:rPr>
              <a:t>Y</a:t>
            </a:r>
          </a:p>
          <a:p>
            <a:r>
              <a:rPr lang="en-US" sz="6600" b="1" dirty="0">
                <a:solidFill>
                  <a:srgbClr val="FF0000"/>
                </a:solidFill>
                <a:latin typeface="Bodoni Bk BT" pitchFamily="18" charset="0"/>
              </a:rPr>
              <a:t>y</a:t>
            </a:r>
          </a:p>
          <a:p>
            <a:r>
              <a:rPr lang="en-US" sz="7200" b="1" dirty="0">
                <a:latin typeface="Bodoni Bk BT" pitchFamily="18" charset="0"/>
              </a:rPr>
              <a:t>A </a:t>
            </a:r>
            <a:r>
              <a:rPr lang="en-US" sz="7200" b="1" dirty="0">
                <a:solidFill>
                  <a:srgbClr val="FF0000"/>
                </a:solidFill>
                <a:latin typeface="Bodoni Bk BT" pitchFamily="18" charset="0"/>
              </a:rPr>
              <a:t>y</a:t>
            </a:r>
            <a:r>
              <a:rPr lang="en-US" sz="7200" b="1" dirty="0">
                <a:latin typeface="Bodoni Bk BT" pitchFamily="18" charset="0"/>
              </a:rPr>
              <a:t>acht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0"/>
            <a:ext cx="316067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96" y="260648"/>
            <a:ext cx="2520280" cy="299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91944" y="2060849"/>
            <a:ext cx="245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itchFamily="66" charset="0"/>
              </a:rPr>
              <a:t>A zip </a:t>
            </a:r>
            <a:endParaRPr lang="ru-RU" sz="60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1784" y="2996952"/>
            <a:ext cx="250902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Z</a:t>
            </a:r>
          </a:p>
          <a:p>
            <a:r>
              <a:rPr lang="en-US" sz="6600" b="1" dirty="0"/>
              <a:t>z</a:t>
            </a:r>
          </a:p>
          <a:p>
            <a:r>
              <a:rPr lang="en-US" sz="7200" b="1" dirty="0">
                <a:latin typeface="Comic Sans MS" pitchFamily="66" charset="0"/>
              </a:rPr>
              <a:t>A zip</a:t>
            </a:r>
            <a:endParaRPr lang="ru-RU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764704"/>
            <a:ext cx="2304256" cy="21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116633"/>
            <a:ext cx="2232248" cy="224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65" y="332656"/>
            <a:ext cx="198517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1" y="1772816"/>
            <a:ext cx="191229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68208" y="3933057"/>
            <a:ext cx="1728192" cy="216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0016" y="4509120"/>
            <a:ext cx="168831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63752" y="4293096"/>
            <a:ext cx="2232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19536" y="3068960"/>
            <a:ext cx="18831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67808" y="2852937"/>
            <a:ext cx="386779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dirty="0"/>
              <a:t>I like donuts ……</a:t>
            </a:r>
            <a:endParaRPr lang="ru-RU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188640"/>
            <a:ext cx="2448272" cy="230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5880" y="764704"/>
            <a:ext cx="2880320" cy="174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35760" y="4149080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Geometr706 BlkCn BT" pitchFamily="34" charset="0"/>
                <a:cs typeface="Arial" pitchFamily="34" charset="0"/>
              </a:rPr>
              <a:t>A</a:t>
            </a:r>
          </a:p>
          <a:p>
            <a:r>
              <a:rPr lang="en-US" sz="4000" dirty="0">
                <a:solidFill>
                  <a:srgbClr val="FF0000"/>
                </a:solidFill>
                <a:latin typeface="Geometr706 BlkCn BT" pitchFamily="34" charset="0"/>
                <a:cs typeface="Arial" pitchFamily="34" charset="0"/>
              </a:rPr>
              <a:t>a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an ant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8088" y="2060849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An </a:t>
            </a:r>
            <a:r>
              <a:rPr lang="en-US" sz="3200" b="1" dirty="0">
                <a:solidFill>
                  <a:srgbClr val="FF0000"/>
                </a:solidFill>
                <a:latin typeface="Geometr706 BlkCn BT" pitchFamily="34" charset="0"/>
              </a:rPr>
              <a:t>a</a:t>
            </a:r>
            <a:r>
              <a:rPr lang="en-US" sz="3200" b="1" dirty="0">
                <a:latin typeface="Geometr706 BlkCn BT" pitchFamily="34" charset="0"/>
              </a:rPr>
              <a:t>nt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35760" y="2780929"/>
            <a:ext cx="43556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An – </a:t>
            </a:r>
            <a:r>
              <a:rPr lang="ru-RU" sz="4000" dirty="0">
                <a:latin typeface="Bahnschrift" pitchFamily="34" charset="0"/>
              </a:rPr>
              <a:t>один, любой</a:t>
            </a:r>
          </a:p>
          <a:p>
            <a:r>
              <a:rPr lang="en-US" sz="4000" dirty="0">
                <a:latin typeface="Geometr706 BlkCn BT" pitchFamily="34" charset="0"/>
              </a:rPr>
              <a:t>Ant – </a:t>
            </a:r>
            <a:r>
              <a:rPr lang="ru-RU" sz="4000" dirty="0">
                <a:latin typeface="Bahnschrift" pitchFamily="34" charset="0"/>
              </a:rPr>
              <a:t>муравей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7" y="332656"/>
            <a:ext cx="214870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7928" y="620688"/>
            <a:ext cx="26479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248128" y="2060849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bed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5760" y="4149080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B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b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 bed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35760" y="2780929"/>
            <a:ext cx="3959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– </a:t>
            </a:r>
            <a:r>
              <a:rPr lang="ru-RU" sz="4000" dirty="0">
                <a:latin typeface="Bahnschrift" pitchFamily="34" charset="0"/>
              </a:rPr>
              <a:t>один, любой</a:t>
            </a:r>
          </a:p>
          <a:p>
            <a:r>
              <a:rPr lang="en-US" sz="4000" dirty="0">
                <a:latin typeface="Geometr706 BlkCn BT" pitchFamily="34" charset="0"/>
              </a:rPr>
              <a:t>Bed – </a:t>
            </a:r>
            <a:r>
              <a:rPr lang="ru-RU" sz="4000" dirty="0">
                <a:latin typeface="Bahnschrift" pitchFamily="34" charset="0"/>
              </a:rPr>
              <a:t>кровать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88640"/>
            <a:ext cx="2304256" cy="24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888" y="692696"/>
            <a:ext cx="228357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536161" y="1916833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cat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Geometr706 BlkCn BT" pitchFamily="34" charset="0"/>
                <a:cs typeface="Arial" pitchFamily="34" charset="0"/>
              </a:rPr>
              <a:t>С</a:t>
            </a:r>
            <a:endParaRPr lang="en-US" sz="4000" dirty="0">
              <a:latin typeface="Geometr706 BlkCn BT" pitchFamily="34" charset="0"/>
              <a:cs typeface="Arial" pitchFamily="34" charset="0"/>
            </a:endParaRPr>
          </a:p>
          <a:p>
            <a:r>
              <a:rPr lang="ru-RU" sz="4000" dirty="0">
                <a:latin typeface="Geometr706 BlkCn BT" pitchFamily="34" charset="0"/>
                <a:cs typeface="Arial" pitchFamily="34" charset="0"/>
              </a:rPr>
              <a:t>с</a:t>
            </a:r>
            <a:endParaRPr lang="en-US" sz="4000" dirty="0">
              <a:latin typeface="Geometr706 BlkCn BT" pitchFamily="34" charset="0"/>
              <a:cs typeface="Arial" pitchFamily="34" charset="0"/>
            </a:endParaRP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</a:t>
            </a:r>
            <a:r>
              <a:rPr lang="ru-RU" sz="4000" dirty="0">
                <a:latin typeface="Geometr706 BlkCn BT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Geometr706 BlkCn BT" pitchFamily="34" charset="0"/>
                <a:cs typeface="Arial" pitchFamily="34" charset="0"/>
              </a:rPr>
              <a:t>cat 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840" y="2924944"/>
            <a:ext cx="2662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cat – </a:t>
            </a:r>
            <a:r>
              <a:rPr lang="ru-RU" sz="4000" dirty="0">
                <a:latin typeface="Bahnschrift" pitchFamily="34" charset="0"/>
              </a:rPr>
              <a:t>кот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88640"/>
            <a:ext cx="245866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1904" y="404664"/>
            <a:ext cx="28705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752185" y="2132857"/>
            <a:ext cx="1103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 dog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D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d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</a:t>
            </a:r>
            <a:r>
              <a:rPr lang="ru-RU" sz="4000" dirty="0">
                <a:latin typeface="Geometr706 BlkCn BT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Geometr706 BlkCn BT" pitchFamily="34" charset="0"/>
                <a:cs typeface="Arial" pitchFamily="34" charset="0"/>
              </a:rPr>
              <a:t>dog 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5840" y="2924944"/>
            <a:ext cx="361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 dog – </a:t>
            </a:r>
            <a:r>
              <a:rPr lang="ru-RU" sz="4000" dirty="0">
                <a:latin typeface="Bahnschrift" pitchFamily="34" charset="0"/>
              </a:rPr>
              <a:t>собака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9" y="188640"/>
            <a:ext cx="1872208" cy="2343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889" y="332656"/>
            <a:ext cx="2356009" cy="210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464152" y="18448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eometr706 BlkCn BT" pitchFamily="34" charset="0"/>
              </a:rPr>
              <a:t>An </a:t>
            </a:r>
            <a:r>
              <a:rPr lang="en-US" sz="3200" b="1" dirty="0">
                <a:solidFill>
                  <a:srgbClr val="FF0000"/>
                </a:solidFill>
                <a:latin typeface="Geometr706 BlkCn BT" pitchFamily="34" charset="0"/>
              </a:rPr>
              <a:t>e</a:t>
            </a:r>
            <a:r>
              <a:rPr lang="en-US" sz="3200" b="1" dirty="0">
                <a:latin typeface="Geometr706 BlkCn BT" pitchFamily="34" charset="0"/>
              </a:rPr>
              <a:t>gg</a:t>
            </a:r>
            <a:endParaRPr lang="ru-RU" sz="3200" b="1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40" y="393305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Geometr706 BlkCn BT" pitchFamily="34" charset="0"/>
                <a:cs typeface="Arial" pitchFamily="34" charset="0"/>
              </a:rPr>
              <a:t>E</a:t>
            </a:r>
          </a:p>
          <a:p>
            <a:r>
              <a:rPr lang="en-US" sz="4000" dirty="0">
                <a:solidFill>
                  <a:srgbClr val="FF0000"/>
                </a:solidFill>
                <a:latin typeface="Geometr706 BlkCn BT" pitchFamily="34" charset="0"/>
                <a:cs typeface="Arial" pitchFamily="34" charset="0"/>
              </a:rPr>
              <a:t>e</a:t>
            </a:r>
          </a:p>
          <a:p>
            <a:r>
              <a:rPr lang="en-US" sz="4000" dirty="0">
                <a:latin typeface="Geometr706 BlkCn BT" pitchFamily="34" charset="0"/>
                <a:cs typeface="Arial" pitchFamily="34" charset="0"/>
              </a:rPr>
              <a:t>an egg</a:t>
            </a:r>
            <a:endParaRPr lang="ru-RU" sz="4000" dirty="0">
              <a:latin typeface="Bahnschrift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840" y="2924944"/>
            <a:ext cx="3531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metr706 BlkCn BT" pitchFamily="34" charset="0"/>
              </a:rPr>
              <a:t>An egg – </a:t>
            </a:r>
            <a:r>
              <a:rPr lang="ru-RU" sz="4000" dirty="0">
                <a:latin typeface="Bahnschrift" pitchFamily="34" charset="0"/>
              </a:rPr>
              <a:t>яйцо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243</Words>
  <Application>Microsoft Office PowerPoint</Application>
  <PresentationFormat>Широкоэкранный</PresentationFormat>
  <Paragraphs>138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7" baseType="lpstr">
      <vt:lpstr>Arial</vt:lpstr>
      <vt:lpstr>Bahnschrift</vt:lpstr>
      <vt:lpstr>Bahnschrift SemiLight SemiConde</vt:lpstr>
      <vt:lpstr>Basil Regular</vt:lpstr>
      <vt:lpstr>Bodoni Bk BT</vt:lpstr>
      <vt:lpstr>Calibri</vt:lpstr>
      <vt:lpstr>Calibri Light</vt:lpstr>
      <vt:lpstr>Comic Sans MS</vt:lpstr>
      <vt:lpstr>Geometr706 BlkCn BT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Алёна</dc:creator>
  <cp:lastModifiedBy>Алёна</cp:lastModifiedBy>
  <cp:revision>1</cp:revision>
  <dcterms:created xsi:type="dcterms:W3CDTF">2023-09-04T15:41:55Z</dcterms:created>
  <dcterms:modified xsi:type="dcterms:W3CDTF">2023-09-04T15:45:46Z</dcterms:modified>
</cp:coreProperties>
</file>